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30605413" cy="42840275"/>
  <p:notesSz cx="6858000" cy="9144000"/>
  <p:defaultTextStyle>
    <a:defPPr>
      <a:defRPr lang="en-US"/>
    </a:defPPr>
    <a:lvl1pPr marL="0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1pPr>
    <a:lvl2pPr marL="1762689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2pPr>
    <a:lvl3pPr marL="3525378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3pPr>
    <a:lvl4pPr marL="5288067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4pPr>
    <a:lvl5pPr marL="7050756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5pPr>
    <a:lvl6pPr marL="8813444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6pPr>
    <a:lvl7pPr marL="10576133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7pPr>
    <a:lvl8pPr marL="12338822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8pPr>
    <a:lvl9pPr marL="14101511" algn="l" defTabSz="3525378" rtl="0" eaLnBrk="1" latinLnBrk="0" hangingPunct="1">
      <a:defRPr sz="69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3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355" autoAdjust="0"/>
  </p:normalViewPr>
  <p:slideViewPr>
    <p:cSldViewPr snapToGrid="0" snapToObjects="1">
      <p:cViewPr varScale="1">
        <p:scale>
          <a:sx n="18" d="100"/>
          <a:sy n="18" d="100"/>
        </p:scale>
        <p:origin x="3090" y="72"/>
      </p:cViewPr>
      <p:guideLst>
        <p:guide orient="horz" pos="13493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F62D-D2A7-4DCE-BD57-1BA11E97E57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9F22B-3D94-423F-BA09-C88427B4B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9F22B-3D94-423F-BA09-C88427B4B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406" y="7011132"/>
            <a:ext cx="26014601" cy="14914762"/>
          </a:xfrm>
        </p:spPr>
        <p:txBody>
          <a:bodyPr anchor="b"/>
          <a:lstStyle>
            <a:lvl1pPr algn="ctr">
              <a:defRPr sz="20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677" y="22501064"/>
            <a:ext cx="22954060" cy="10343147"/>
          </a:xfrm>
        </p:spPr>
        <p:txBody>
          <a:bodyPr/>
          <a:lstStyle>
            <a:lvl1pPr marL="0" indent="0" algn="ctr">
              <a:buNone/>
              <a:defRPr sz="8033"/>
            </a:lvl1pPr>
            <a:lvl2pPr marL="1530248" indent="0" algn="ctr">
              <a:buNone/>
              <a:defRPr sz="6694"/>
            </a:lvl2pPr>
            <a:lvl3pPr marL="3060497" indent="0" algn="ctr">
              <a:buNone/>
              <a:defRPr sz="6025"/>
            </a:lvl3pPr>
            <a:lvl4pPr marL="4590745" indent="0" algn="ctr">
              <a:buNone/>
              <a:defRPr sz="5355"/>
            </a:lvl4pPr>
            <a:lvl5pPr marL="6120994" indent="0" algn="ctr">
              <a:buNone/>
              <a:defRPr sz="5355"/>
            </a:lvl5pPr>
            <a:lvl6pPr marL="7651242" indent="0" algn="ctr">
              <a:buNone/>
              <a:defRPr sz="5355"/>
            </a:lvl6pPr>
            <a:lvl7pPr marL="9181490" indent="0" algn="ctr">
              <a:buNone/>
              <a:defRPr sz="5355"/>
            </a:lvl7pPr>
            <a:lvl8pPr marL="10711739" indent="0" algn="ctr">
              <a:buNone/>
              <a:defRPr sz="5355"/>
            </a:lvl8pPr>
            <a:lvl9pPr marL="12241987" indent="0" algn="ctr">
              <a:buNone/>
              <a:defRPr sz="53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9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2000" y="2280848"/>
            <a:ext cx="6599292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124" y="2280848"/>
            <a:ext cx="19415309" cy="363051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2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183" y="10680331"/>
            <a:ext cx="26397169" cy="17820361"/>
          </a:xfrm>
        </p:spPr>
        <p:txBody>
          <a:bodyPr anchor="b"/>
          <a:lstStyle>
            <a:lvl1pPr>
              <a:defRPr sz="20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183" y="28669280"/>
            <a:ext cx="26397169" cy="9371307"/>
          </a:xfrm>
        </p:spPr>
        <p:txBody>
          <a:bodyPr/>
          <a:lstStyle>
            <a:lvl1pPr marL="0" indent="0">
              <a:buNone/>
              <a:defRPr sz="8033">
                <a:solidFill>
                  <a:schemeClr val="tx1"/>
                </a:solidFill>
              </a:defRPr>
            </a:lvl1pPr>
            <a:lvl2pPr marL="1530248" indent="0">
              <a:buNone/>
              <a:defRPr sz="6694">
                <a:solidFill>
                  <a:schemeClr val="tx1">
                    <a:tint val="75000"/>
                  </a:schemeClr>
                </a:solidFill>
              </a:defRPr>
            </a:lvl2pPr>
            <a:lvl3pPr marL="3060497" indent="0">
              <a:buNone/>
              <a:defRPr sz="6025">
                <a:solidFill>
                  <a:schemeClr val="tx1">
                    <a:tint val="75000"/>
                  </a:schemeClr>
                </a:solidFill>
              </a:defRPr>
            </a:lvl3pPr>
            <a:lvl4pPr marL="4590745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4pPr>
            <a:lvl5pPr marL="6120994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5pPr>
            <a:lvl6pPr marL="7651242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6pPr>
            <a:lvl7pPr marL="9181490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7pPr>
            <a:lvl8pPr marL="10711739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8pPr>
            <a:lvl9pPr marL="12241987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6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122" y="11404240"/>
            <a:ext cx="13007301" cy="27181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3990" y="11404240"/>
            <a:ext cx="13007301" cy="27181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9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108" y="2280857"/>
            <a:ext cx="26397169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112" y="10501820"/>
            <a:ext cx="12947522" cy="5146780"/>
          </a:xfrm>
        </p:spPr>
        <p:txBody>
          <a:bodyPr anchor="b"/>
          <a:lstStyle>
            <a:lvl1pPr marL="0" indent="0">
              <a:buNone/>
              <a:defRPr sz="8033" b="1"/>
            </a:lvl1pPr>
            <a:lvl2pPr marL="1530248" indent="0">
              <a:buNone/>
              <a:defRPr sz="6694" b="1"/>
            </a:lvl2pPr>
            <a:lvl3pPr marL="3060497" indent="0">
              <a:buNone/>
              <a:defRPr sz="6025" b="1"/>
            </a:lvl3pPr>
            <a:lvl4pPr marL="4590745" indent="0">
              <a:buNone/>
              <a:defRPr sz="5355" b="1"/>
            </a:lvl4pPr>
            <a:lvl5pPr marL="6120994" indent="0">
              <a:buNone/>
              <a:defRPr sz="5355" b="1"/>
            </a:lvl5pPr>
            <a:lvl6pPr marL="7651242" indent="0">
              <a:buNone/>
              <a:defRPr sz="5355" b="1"/>
            </a:lvl6pPr>
            <a:lvl7pPr marL="9181490" indent="0">
              <a:buNone/>
              <a:defRPr sz="5355" b="1"/>
            </a:lvl7pPr>
            <a:lvl8pPr marL="10711739" indent="0">
              <a:buNone/>
              <a:defRPr sz="5355" b="1"/>
            </a:lvl8pPr>
            <a:lvl9pPr marL="12241987" indent="0">
              <a:buNone/>
              <a:defRPr sz="535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112" y="15648601"/>
            <a:ext cx="12947522" cy="23016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3992" y="10501820"/>
            <a:ext cx="13011287" cy="5146780"/>
          </a:xfrm>
        </p:spPr>
        <p:txBody>
          <a:bodyPr anchor="b"/>
          <a:lstStyle>
            <a:lvl1pPr marL="0" indent="0">
              <a:buNone/>
              <a:defRPr sz="8033" b="1"/>
            </a:lvl1pPr>
            <a:lvl2pPr marL="1530248" indent="0">
              <a:buNone/>
              <a:defRPr sz="6694" b="1"/>
            </a:lvl2pPr>
            <a:lvl3pPr marL="3060497" indent="0">
              <a:buNone/>
              <a:defRPr sz="6025" b="1"/>
            </a:lvl3pPr>
            <a:lvl4pPr marL="4590745" indent="0">
              <a:buNone/>
              <a:defRPr sz="5355" b="1"/>
            </a:lvl4pPr>
            <a:lvl5pPr marL="6120994" indent="0">
              <a:buNone/>
              <a:defRPr sz="5355" b="1"/>
            </a:lvl5pPr>
            <a:lvl6pPr marL="7651242" indent="0">
              <a:buNone/>
              <a:defRPr sz="5355" b="1"/>
            </a:lvl6pPr>
            <a:lvl7pPr marL="9181490" indent="0">
              <a:buNone/>
              <a:defRPr sz="5355" b="1"/>
            </a:lvl7pPr>
            <a:lvl8pPr marL="10711739" indent="0">
              <a:buNone/>
              <a:defRPr sz="5355" b="1"/>
            </a:lvl8pPr>
            <a:lvl9pPr marL="12241987" indent="0">
              <a:buNone/>
              <a:defRPr sz="535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3992" y="15648601"/>
            <a:ext cx="13011287" cy="23016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5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109" y="2856018"/>
            <a:ext cx="9871042" cy="9996064"/>
          </a:xfrm>
        </p:spPr>
        <p:txBody>
          <a:bodyPr anchor="b"/>
          <a:lstStyle>
            <a:lvl1pPr>
              <a:defRPr sz="107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287" y="6168216"/>
            <a:ext cx="15493990" cy="30444362"/>
          </a:xfrm>
        </p:spPr>
        <p:txBody>
          <a:bodyPr/>
          <a:lstStyle>
            <a:lvl1pPr>
              <a:defRPr sz="10710"/>
            </a:lvl1pPr>
            <a:lvl2pPr>
              <a:defRPr sz="9372"/>
            </a:lvl2pPr>
            <a:lvl3pPr>
              <a:defRPr sz="8033"/>
            </a:lvl3pPr>
            <a:lvl4pPr>
              <a:defRPr sz="6694"/>
            </a:lvl4pPr>
            <a:lvl5pPr>
              <a:defRPr sz="6694"/>
            </a:lvl5pPr>
            <a:lvl6pPr>
              <a:defRPr sz="6694"/>
            </a:lvl6pPr>
            <a:lvl7pPr>
              <a:defRPr sz="6694"/>
            </a:lvl7pPr>
            <a:lvl8pPr>
              <a:defRPr sz="6694"/>
            </a:lvl8pPr>
            <a:lvl9pPr>
              <a:defRPr sz="669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109" y="12852082"/>
            <a:ext cx="9871042" cy="23810073"/>
          </a:xfrm>
        </p:spPr>
        <p:txBody>
          <a:bodyPr/>
          <a:lstStyle>
            <a:lvl1pPr marL="0" indent="0">
              <a:buNone/>
              <a:defRPr sz="5355"/>
            </a:lvl1pPr>
            <a:lvl2pPr marL="1530248" indent="0">
              <a:buNone/>
              <a:defRPr sz="4686"/>
            </a:lvl2pPr>
            <a:lvl3pPr marL="3060497" indent="0">
              <a:buNone/>
              <a:defRPr sz="4016"/>
            </a:lvl3pPr>
            <a:lvl4pPr marL="4590745" indent="0">
              <a:buNone/>
              <a:defRPr sz="3347"/>
            </a:lvl4pPr>
            <a:lvl5pPr marL="6120994" indent="0">
              <a:buNone/>
              <a:defRPr sz="3347"/>
            </a:lvl5pPr>
            <a:lvl6pPr marL="7651242" indent="0">
              <a:buNone/>
              <a:defRPr sz="3347"/>
            </a:lvl6pPr>
            <a:lvl7pPr marL="9181490" indent="0">
              <a:buNone/>
              <a:defRPr sz="3347"/>
            </a:lvl7pPr>
            <a:lvl8pPr marL="10711739" indent="0">
              <a:buNone/>
              <a:defRPr sz="3347"/>
            </a:lvl8pPr>
            <a:lvl9pPr marL="12241987" indent="0">
              <a:buNone/>
              <a:defRPr sz="33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7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109" y="2856018"/>
            <a:ext cx="9871042" cy="9996064"/>
          </a:xfrm>
        </p:spPr>
        <p:txBody>
          <a:bodyPr anchor="b"/>
          <a:lstStyle>
            <a:lvl1pPr>
              <a:defRPr sz="107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287" y="6168216"/>
            <a:ext cx="15493990" cy="30444362"/>
          </a:xfrm>
        </p:spPr>
        <p:txBody>
          <a:bodyPr anchor="t"/>
          <a:lstStyle>
            <a:lvl1pPr marL="0" indent="0">
              <a:buNone/>
              <a:defRPr sz="10710"/>
            </a:lvl1pPr>
            <a:lvl2pPr marL="1530248" indent="0">
              <a:buNone/>
              <a:defRPr sz="9372"/>
            </a:lvl2pPr>
            <a:lvl3pPr marL="3060497" indent="0">
              <a:buNone/>
              <a:defRPr sz="8033"/>
            </a:lvl3pPr>
            <a:lvl4pPr marL="4590745" indent="0">
              <a:buNone/>
              <a:defRPr sz="6694"/>
            </a:lvl4pPr>
            <a:lvl5pPr marL="6120994" indent="0">
              <a:buNone/>
              <a:defRPr sz="6694"/>
            </a:lvl5pPr>
            <a:lvl6pPr marL="7651242" indent="0">
              <a:buNone/>
              <a:defRPr sz="6694"/>
            </a:lvl6pPr>
            <a:lvl7pPr marL="9181490" indent="0">
              <a:buNone/>
              <a:defRPr sz="6694"/>
            </a:lvl7pPr>
            <a:lvl8pPr marL="10711739" indent="0">
              <a:buNone/>
              <a:defRPr sz="6694"/>
            </a:lvl8pPr>
            <a:lvl9pPr marL="12241987" indent="0">
              <a:buNone/>
              <a:defRPr sz="66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109" y="12852082"/>
            <a:ext cx="9871042" cy="23810073"/>
          </a:xfrm>
        </p:spPr>
        <p:txBody>
          <a:bodyPr/>
          <a:lstStyle>
            <a:lvl1pPr marL="0" indent="0">
              <a:buNone/>
              <a:defRPr sz="5355"/>
            </a:lvl1pPr>
            <a:lvl2pPr marL="1530248" indent="0">
              <a:buNone/>
              <a:defRPr sz="4686"/>
            </a:lvl2pPr>
            <a:lvl3pPr marL="3060497" indent="0">
              <a:buNone/>
              <a:defRPr sz="4016"/>
            </a:lvl3pPr>
            <a:lvl4pPr marL="4590745" indent="0">
              <a:buNone/>
              <a:defRPr sz="3347"/>
            </a:lvl4pPr>
            <a:lvl5pPr marL="6120994" indent="0">
              <a:buNone/>
              <a:defRPr sz="3347"/>
            </a:lvl5pPr>
            <a:lvl6pPr marL="7651242" indent="0">
              <a:buNone/>
              <a:defRPr sz="3347"/>
            </a:lvl6pPr>
            <a:lvl7pPr marL="9181490" indent="0">
              <a:buNone/>
              <a:defRPr sz="3347"/>
            </a:lvl7pPr>
            <a:lvl8pPr marL="10711739" indent="0">
              <a:buNone/>
              <a:defRPr sz="3347"/>
            </a:lvl8pPr>
            <a:lvl9pPr marL="12241987" indent="0">
              <a:buNone/>
              <a:defRPr sz="33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0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122" y="2280857"/>
            <a:ext cx="26397169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122" y="11404240"/>
            <a:ext cx="26397169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122" y="39706598"/>
            <a:ext cx="6886218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40D9E-19E9-CA42-85F6-AE81E5C5781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043" y="39706598"/>
            <a:ext cx="1032932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5073" y="39706598"/>
            <a:ext cx="6886218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2A01-DBEC-5F4B-9B36-263A1C8B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7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497" rtl="0" eaLnBrk="1" latinLnBrk="0" hangingPunct="1">
        <a:lnSpc>
          <a:spcPct val="90000"/>
        </a:lnSpc>
        <a:spcBef>
          <a:spcPct val="0"/>
        </a:spcBef>
        <a:buNone/>
        <a:defRPr sz="14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124" indent="-765124" algn="l" defTabSz="3060497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2" kern="1200">
          <a:solidFill>
            <a:schemeClr val="tx1"/>
          </a:solidFill>
          <a:latin typeface="+mn-lt"/>
          <a:ea typeface="+mn-ea"/>
          <a:cs typeface="+mn-cs"/>
        </a:defRPr>
      </a:lvl1pPr>
      <a:lvl2pPr marL="2295373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8033" kern="1200">
          <a:solidFill>
            <a:schemeClr val="tx1"/>
          </a:solidFill>
          <a:latin typeface="+mn-lt"/>
          <a:ea typeface="+mn-ea"/>
          <a:cs typeface="+mn-cs"/>
        </a:defRPr>
      </a:lvl2pPr>
      <a:lvl3pPr marL="3825621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694" kern="1200">
          <a:solidFill>
            <a:schemeClr val="tx1"/>
          </a:solidFill>
          <a:latin typeface="+mn-lt"/>
          <a:ea typeface="+mn-ea"/>
          <a:cs typeface="+mn-cs"/>
        </a:defRPr>
      </a:lvl3pPr>
      <a:lvl4pPr marL="5355869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025" kern="1200">
          <a:solidFill>
            <a:schemeClr val="tx1"/>
          </a:solidFill>
          <a:latin typeface="+mn-lt"/>
          <a:ea typeface="+mn-ea"/>
          <a:cs typeface="+mn-cs"/>
        </a:defRPr>
      </a:lvl4pPr>
      <a:lvl5pPr marL="6886118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025" kern="1200">
          <a:solidFill>
            <a:schemeClr val="tx1"/>
          </a:solidFill>
          <a:latin typeface="+mn-lt"/>
          <a:ea typeface="+mn-ea"/>
          <a:cs typeface="+mn-cs"/>
        </a:defRPr>
      </a:lvl5pPr>
      <a:lvl6pPr marL="8416366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025" kern="1200">
          <a:solidFill>
            <a:schemeClr val="tx1"/>
          </a:solidFill>
          <a:latin typeface="+mn-lt"/>
          <a:ea typeface="+mn-ea"/>
          <a:cs typeface="+mn-cs"/>
        </a:defRPr>
      </a:lvl6pPr>
      <a:lvl7pPr marL="9946615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025" kern="1200">
          <a:solidFill>
            <a:schemeClr val="tx1"/>
          </a:solidFill>
          <a:latin typeface="+mn-lt"/>
          <a:ea typeface="+mn-ea"/>
          <a:cs typeface="+mn-cs"/>
        </a:defRPr>
      </a:lvl7pPr>
      <a:lvl8pPr marL="11476863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025" kern="1200">
          <a:solidFill>
            <a:schemeClr val="tx1"/>
          </a:solidFill>
          <a:latin typeface="+mn-lt"/>
          <a:ea typeface="+mn-ea"/>
          <a:cs typeface="+mn-cs"/>
        </a:defRPr>
      </a:lvl8pPr>
      <a:lvl9pPr marL="13007111" indent="-765124" algn="l" defTabSz="3060497" rtl="0" eaLnBrk="1" latinLnBrk="0" hangingPunct="1">
        <a:lnSpc>
          <a:spcPct val="90000"/>
        </a:lnSpc>
        <a:spcBef>
          <a:spcPts val="1674"/>
        </a:spcBef>
        <a:buFont typeface="Arial" panose="020B0604020202020204" pitchFamily="34" charset="0"/>
        <a:buChar char="•"/>
        <a:defRPr sz="6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1pPr>
      <a:lvl2pPr marL="1530248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2pPr>
      <a:lvl3pPr marL="3060497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3pPr>
      <a:lvl4pPr marL="4590745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4pPr>
      <a:lvl5pPr marL="6120994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5pPr>
      <a:lvl6pPr marL="7651242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6pPr>
      <a:lvl7pPr marL="9181490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7pPr>
      <a:lvl8pPr marL="10711739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8pPr>
      <a:lvl9pPr marL="12241987" algn="l" defTabSz="3060497" rtl="0" eaLnBrk="1" latinLnBrk="0" hangingPunct="1">
        <a:defRPr sz="6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42104" y="1336222"/>
            <a:ext cx="29756100" cy="395495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0604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8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Health-Related Quality of Life (HRQL) Trajectories during </a:t>
            </a:r>
            <a:endParaRPr lang="en-US" sz="7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Advanced Stage Pediatric </a:t>
            </a:r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</a:t>
            </a:r>
          </a:p>
          <a:p>
            <a:pPr>
              <a:defRPr/>
            </a:pPr>
            <a:endParaRPr lang="en-US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Angie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Mae Rodday, PhD, MS, Susan K Parsons, MD, MRP, Rizvan Bush, MS, Qinglin Pei, PhD, Rachael Curtis, BA, Frank Keller, MD,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Kara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Kelly, MD, Tara Henderson, MD, MPH, Sharon M Castellino, MD,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Tufts Medical Center, Children’s Healthcare of Atlanta, University of Chicago, Children’s Oncology Group, Roswell Park Comprehensive Cancer Center</a:t>
            </a:r>
          </a:p>
          <a:p>
            <a:pPr>
              <a:defRPr/>
            </a:pPr>
            <a:endParaRPr lang="en-US" sz="1100" i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AutoShape 60"/>
          <p:cNvSpPr>
            <a:spLocks noChangeArrowheads="1"/>
          </p:cNvSpPr>
          <p:nvPr/>
        </p:nvSpPr>
        <p:spPr bwMode="auto">
          <a:xfrm>
            <a:off x="381000" y="41596765"/>
            <a:ext cx="29946601" cy="1011238"/>
          </a:xfrm>
          <a:prstGeom prst="roundRect">
            <a:avLst>
              <a:gd name="adj" fmla="val 16667"/>
            </a:avLst>
          </a:prstGeom>
          <a:solidFill>
            <a:srgbClr val="1A3A67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0600"/>
          </a:p>
        </p:txBody>
      </p:sp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381000" y="228600"/>
            <a:ext cx="29839277" cy="1011238"/>
          </a:xfrm>
          <a:prstGeom prst="roundRect">
            <a:avLst>
              <a:gd name="adj" fmla="val 16667"/>
            </a:avLst>
          </a:prstGeom>
          <a:solidFill>
            <a:srgbClr val="1A3A67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0600"/>
          </a:p>
        </p:txBody>
      </p:sp>
      <p:grpSp>
        <p:nvGrpSpPr>
          <p:cNvPr id="5" name="Group 147"/>
          <p:cNvGrpSpPr>
            <a:grpSpLocks/>
          </p:cNvGrpSpPr>
          <p:nvPr/>
        </p:nvGrpSpPr>
        <p:grpSpPr bwMode="auto">
          <a:xfrm>
            <a:off x="488323" y="5274607"/>
            <a:ext cx="14602481" cy="1104163"/>
            <a:chOff x="269" y="9806"/>
            <a:chExt cx="7526" cy="617"/>
          </a:xfrm>
          <a:solidFill>
            <a:srgbClr val="1A3A67"/>
          </a:solidFill>
        </p:grpSpPr>
        <p:sp>
          <p:nvSpPr>
            <p:cNvPr id="6" name="AutoShape 61"/>
            <p:cNvSpPr>
              <a:spLocks noChangeArrowheads="1"/>
            </p:cNvSpPr>
            <p:nvPr/>
          </p:nvSpPr>
          <p:spPr bwMode="auto">
            <a:xfrm>
              <a:off x="269" y="9806"/>
              <a:ext cx="7526" cy="617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480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133" y="9949"/>
              <a:ext cx="5443" cy="4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1426" tIns="45713" rIns="91426" bIns="45713">
              <a:spAutoFit/>
            </a:bodyPr>
            <a:lstStyle/>
            <a:p>
              <a:pPr algn="ctr" defTabSz="2193925">
                <a:spcBef>
                  <a:spcPct val="50000"/>
                </a:spcBef>
                <a:defRPr/>
              </a:pPr>
              <a:r>
                <a:rPr lang="en-US" sz="4800" b="1" dirty="0">
                  <a:solidFill>
                    <a:schemeClr val="bg1"/>
                  </a:solidFill>
                </a:rPr>
                <a:t>Background</a:t>
              </a:r>
            </a:p>
          </p:txBody>
        </p:sp>
      </p:grp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534353" y="13942858"/>
            <a:ext cx="14471024" cy="1099427"/>
            <a:chOff x="269" y="9806"/>
            <a:chExt cx="7526" cy="617"/>
          </a:xfrm>
          <a:solidFill>
            <a:srgbClr val="1A3A67"/>
          </a:solidFill>
        </p:grpSpPr>
        <p:sp>
          <p:nvSpPr>
            <p:cNvPr id="9" name="AutoShape 61"/>
            <p:cNvSpPr>
              <a:spLocks noChangeArrowheads="1"/>
            </p:cNvSpPr>
            <p:nvPr/>
          </p:nvSpPr>
          <p:spPr bwMode="auto">
            <a:xfrm>
              <a:off x="269" y="9806"/>
              <a:ext cx="7526" cy="617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4800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133" y="9949"/>
              <a:ext cx="5443" cy="4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1426" tIns="45713" rIns="91426" bIns="45713">
              <a:spAutoFit/>
            </a:bodyPr>
            <a:lstStyle/>
            <a:p>
              <a:pPr algn="ctr" defTabSz="2193925">
                <a:spcBef>
                  <a:spcPct val="50000"/>
                </a:spcBef>
                <a:defRPr/>
              </a:pPr>
              <a:r>
                <a:rPr lang="en-US" sz="4800" b="1" dirty="0" smtClean="0">
                  <a:solidFill>
                    <a:schemeClr val="bg1"/>
                  </a:solidFill>
                </a:rPr>
                <a:t>Methods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88324" y="6564729"/>
            <a:ext cx="14517053" cy="500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Treatment </a:t>
            </a:r>
            <a:r>
              <a:rPr lang="en-US" sz="4000" dirty="0"/>
              <a:t>of advanced stage HL typically includes dose-dense chemotherapy with or without involved field </a:t>
            </a:r>
            <a:r>
              <a:rPr lang="en-US" sz="4000" dirty="0" smtClean="0"/>
              <a:t>radiation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Although </a:t>
            </a:r>
            <a:r>
              <a:rPr lang="en-US" sz="4000" dirty="0"/>
              <a:t>overall survival rates are high in the pediatric and adolescent age group, patients may experience morbidity due to the disease process or as a result of </a:t>
            </a:r>
            <a:r>
              <a:rPr lang="en-US" sz="4000" dirty="0" smtClean="0"/>
              <a:t>treatment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Little </a:t>
            </a:r>
            <a:r>
              <a:rPr lang="en-US" sz="4000" dirty="0"/>
              <a:t>is known about the health-related quality of life (HRQL) of pediatric patients during initial treatment for </a:t>
            </a:r>
            <a:r>
              <a:rPr lang="en-US" sz="4000" dirty="0" smtClean="0"/>
              <a:t>HL</a:t>
            </a:r>
          </a:p>
          <a:p>
            <a:pPr defTabSz="2193925" eaLnBrk="0" hangingPunct="0">
              <a:spcAft>
                <a:spcPts val="600"/>
              </a:spcAft>
              <a:buFontTx/>
              <a:buChar char="•"/>
              <a:tabLst>
                <a:tab pos="233363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1184" y="23520020"/>
            <a:ext cx="14195453" cy="10630475"/>
          </a:xfrm>
          <a:prstGeom prst="rect">
            <a:avLst/>
          </a:prstGeom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66000" y="15218329"/>
            <a:ext cx="14424804" cy="1451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defTabSz="2193925" eaLnBrk="0" hangingPunct="0">
              <a:spcAft>
                <a:spcPts val="1000"/>
              </a:spcAft>
              <a:tabLst>
                <a:tab pos="233363" algn="l"/>
              </a:tabLst>
              <a:defRPr/>
            </a:pPr>
            <a:r>
              <a:rPr lang="en-US" sz="4000" b="1" dirty="0" smtClean="0"/>
              <a:t>Sample: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Children </a:t>
            </a:r>
            <a:r>
              <a:rPr lang="en-US" sz="4000" dirty="0"/>
              <a:t>and adolescents, ages </a:t>
            </a:r>
            <a:r>
              <a:rPr lang="en-US" sz="4000" dirty="0" smtClean="0"/>
              <a:t>5-18.9 </a:t>
            </a:r>
            <a:r>
              <a:rPr lang="en-US" sz="4000" dirty="0"/>
              <a:t>years newly diagnosed with advanced stage HL and enrolled in Children’s Oncology Group </a:t>
            </a:r>
            <a:r>
              <a:rPr lang="en-US" sz="4000" dirty="0" smtClean="0"/>
              <a:t>AHOD1331 and their parents (N=310)</a:t>
            </a:r>
          </a:p>
          <a:p>
            <a:pPr defTabSz="2193925" eaLnBrk="0" hangingPunct="0">
              <a:spcAft>
                <a:spcPts val="1000"/>
              </a:spcAft>
              <a:tabLst>
                <a:tab pos="233363" algn="l"/>
              </a:tabLst>
              <a:defRPr/>
            </a:pPr>
            <a:r>
              <a:rPr lang="en-US" sz="4000" b="1" dirty="0" smtClean="0"/>
              <a:t>HRQL assessment: 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Children </a:t>
            </a:r>
            <a:r>
              <a:rPr lang="en-US" sz="4000" dirty="0"/>
              <a:t>(age ≥11 years) and parent proxies (of </a:t>
            </a:r>
            <a:r>
              <a:rPr lang="en-US" sz="4000" dirty="0" smtClean="0"/>
              <a:t>all) </a:t>
            </a:r>
            <a:r>
              <a:rPr lang="en-US" sz="4000" dirty="0"/>
              <a:t>reported on the child’s global HRQL using the Child Health Rating Inventories (</a:t>
            </a:r>
            <a:r>
              <a:rPr lang="en-US" sz="4000" dirty="0" smtClean="0"/>
              <a:t>CHRIs)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Four assessment times: </a:t>
            </a:r>
            <a:r>
              <a:rPr lang="en-US" sz="4000" dirty="0"/>
              <a:t>(1) baseline, (2) cycle 2, (3) cycle 5, and (4) end of therapy, </a:t>
            </a:r>
            <a:r>
              <a:rPr lang="en-US" sz="4000" dirty="0" smtClean="0"/>
              <a:t>approximately 6-8 weeks following completion of all treatment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The </a:t>
            </a:r>
            <a:r>
              <a:rPr lang="en-US" sz="4000" dirty="0"/>
              <a:t>7-item CHRIs-Global yields scores that range from 0-100, with higher scores indicating better </a:t>
            </a:r>
            <a:r>
              <a:rPr lang="en-US" sz="4000" dirty="0" smtClean="0"/>
              <a:t>HRQL</a:t>
            </a:r>
          </a:p>
          <a:p>
            <a:pPr defTabSz="2193925" eaLnBrk="0" hangingPunct="0">
              <a:spcAft>
                <a:spcPts val="1000"/>
              </a:spcAft>
              <a:tabLst>
                <a:tab pos="233363" algn="l"/>
              </a:tabLst>
              <a:defRPr/>
            </a:pPr>
            <a:r>
              <a:rPr lang="en-US" sz="4000" b="1" dirty="0" smtClean="0"/>
              <a:t>Statistical Analysis: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/>
              <a:t>A repeated measures linear regression model was fit with categorical time (reference, time 1), rater (child or parent proxy), child race (White or non-White), ethnicity (Latino or non-Latino), and continuous </a:t>
            </a:r>
            <a:r>
              <a:rPr lang="en-US" sz="4000" dirty="0" smtClean="0"/>
              <a:t>age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/>
              <a:t>An interaction of rater and time was tested to assess for differences in scores by raters over time. Predicted mean HRQL scores were </a:t>
            </a:r>
            <a:r>
              <a:rPr lang="en-US" sz="4000" dirty="0" smtClean="0"/>
              <a:t>plotted. 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47"/>
          <p:cNvGrpSpPr>
            <a:grpSpLocks/>
          </p:cNvGrpSpPr>
          <p:nvPr/>
        </p:nvGrpSpPr>
        <p:grpSpPr bwMode="auto">
          <a:xfrm>
            <a:off x="15911184" y="34592604"/>
            <a:ext cx="14464136" cy="1086268"/>
            <a:chOff x="269" y="9458"/>
            <a:chExt cx="7526" cy="617"/>
          </a:xfrm>
          <a:solidFill>
            <a:srgbClr val="1A3A67"/>
          </a:solidFill>
        </p:grpSpPr>
        <p:sp>
          <p:nvSpPr>
            <p:cNvPr id="21" name="AutoShape 61"/>
            <p:cNvSpPr>
              <a:spLocks noChangeArrowheads="1"/>
            </p:cNvSpPr>
            <p:nvPr/>
          </p:nvSpPr>
          <p:spPr bwMode="auto">
            <a:xfrm>
              <a:off x="269" y="9458"/>
              <a:ext cx="7526" cy="617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4800"/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1133" y="9534"/>
              <a:ext cx="5443" cy="4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1426" tIns="45713" rIns="91426" bIns="45713">
              <a:spAutoFit/>
            </a:bodyPr>
            <a:lstStyle/>
            <a:p>
              <a:pPr algn="ctr" defTabSz="2193925">
                <a:spcBef>
                  <a:spcPct val="50000"/>
                </a:spcBef>
                <a:defRPr/>
              </a:pPr>
              <a:r>
                <a:rPr lang="en-US" sz="4800" b="1" dirty="0" smtClean="0">
                  <a:solidFill>
                    <a:schemeClr val="bg1"/>
                  </a:solidFill>
                </a:rPr>
                <a:t>Conclusions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5863465" y="35596504"/>
            <a:ext cx="14446876" cy="601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/>
              <a:t>Completion rates of HRQL were high across all time periods and for both </a:t>
            </a:r>
            <a:r>
              <a:rPr lang="en-US" sz="4000" dirty="0" smtClean="0"/>
              <a:t>raters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HRQL was </a:t>
            </a:r>
            <a:r>
              <a:rPr lang="en-US" sz="4000" dirty="0"/>
              <a:t>impaired at baseline, likely from the disease process, </a:t>
            </a:r>
            <a:r>
              <a:rPr lang="en-US" sz="4000" dirty="0" smtClean="0"/>
              <a:t>but improved </a:t>
            </a:r>
            <a:r>
              <a:rPr lang="en-US" sz="4000" dirty="0"/>
              <a:t>slightly during treatment, with larger improvements by the end of initial </a:t>
            </a:r>
            <a:r>
              <a:rPr lang="en-US" sz="4000" dirty="0" smtClean="0"/>
              <a:t>therapy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Children rated their HRQL higher than parent proxies and this did not change over time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/>
              <a:t>Future research will examine how clinical and treatment factors impact the HRQL trajectory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147"/>
          <p:cNvGrpSpPr>
            <a:grpSpLocks/>
          </p:cNvGrpSpPr>
          <p:nvPr/>
        </p:nvGrpSpPr>
        <p:grpSpPr bwMode="auto">
          <a:xfrm>
            <a:off x="484823" y="28629907"/>
            <a:ext cx="14605981" cy="1099427"/>
            <a:chOff x="269" y="9806"/>
            <a:chExt cx="7526" cy="617"/>
          </a:xfrm>
          <a:solidFill>
            <a:srgbClr val="1A3A67"/>
          </a:solidFill>
        </p:grpSpPr>
        <p:sp>
          <p:nvSpPr>
            <p:cNvPr id="25" name="AutoShape 61"/>
            <p:cNvSpPr>
              <a:spLocks noChangeArrowheads="1"/>
            </p:cNvSpPr>
            <p:nvPr/>
          </p:nvSpPr>
          <p:spPr bwMode="auto">
            <a:xfrm>
              <a:off x="269" y="9806"/>
              <a:ext cx="7526" cy="617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4800"/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1133" y="9949"/>
              <a:ext cx="5443" cy="4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1426" tIns="45713" rIns="91426" bIns="45713">
              <a:spAutoFit/>
            </a:bodyPr>
            <a:lstStyle/>
            <a:p>
              <a:pPr algn="ctr" defTabSz="2193925">
                <a:spcBef>
                  <a:spcPct val="50000"/>
                </a:spcBef>
                <a:defRPr/>
              </a:pPr>
              <a:r>
                <a:rPr lang="en-US" sz="4800" b="1" dirty="0" smtClean="0">
                  <a:solidFill>
                    <a:schemeClr val="bg1"/>
                  </a:solidFill>
                </a:rPr>
                <a:t>Results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88324" y="11569061"/>
            <a:ext cx="14517053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2193925" eaLnBrk="0" hangingPunct="0">
              <a:spcAft>
                <a:spcPts val="600"/>
              </a:spcAft>
              <a:tabLst>
                <a:tab pos="233363" algn="l"/>
              </a:tabLst>
              <a:defRPr/>
            </a:pPr>
            <a:r>
              <a:rPr lang="en-US" sz="4000" b="1" dirty="0"/>
              <a:t>Objective: </a:t>
            </a:r>
            <a:r>
              <a:rPr lang="en-US" sz="4000" dirty="0"/>
              <a:t>Describe the HRQL trajectory over the treatment course by child and parent-proxy </a:t>
            </a:r>
            <a:r>
              <a:rPr lang="en-US" sz="4000" dirty="0" smtClean="0"/>
              <a:t>raters </a:t>
            </a:r>
            <a:r>
              <a:rPr lang="en-US" sz="4000" dirty="0"/>
              <a:t>and examine baseline patient characteristics associated with the trajectory.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81000" y="29999307"/>
            <a:ext cx="14517053" cy="132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defTabSz="2193925" eaLnBrk="0" hangingPunct="0">
              <a:spcAft>
                <a:spcPts val="6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/>
              <a:t>97% of age-eligible patients and parents completed baseline HRQL assessments with 93% completing planned follow-ups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06699"/>
              </p:ext>
            </p:extLst>
          </p:nvPr>
        </p:nvGraphicFramePr>
        <p:xfrm>
          <a:off x="1740900" y="31597785"/>
          <a:ext cx="11375333" cy="6705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92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</a:rPr>
                        <a:t>Table 1. Patient Characteristics</a:t>
                      </a:r>
                      <a:r>
                        <a:rPr lang="en-US" sz="4400" b="1" dirty="0">
                          <a:effectLst/>
                        </a:rPr>
                        <a:t>, </a:t>
                      </a:r>
                      <a:r>
                        <a:rPr lang="en-US" sz="4400" b="1" dirty="0" smtClean="0">
                          <a:effectLst/>
                        </a:rPr>
                        <a:t>n=310</a:t>
                      </a:r>
                      <a:endParaRPr lang="en-US" sz="4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</a:t>
                      </a: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(range)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(5, 18)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Latino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30604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4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Stage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0" marR="0" indent="-6858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IIB</a:t>
                      </a:r>
                      <a:r>
                        <a:rPr lang="en-US" sz="4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Bulk, IIIB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0" marR="0" indent="-6858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IVA, IVB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 Symptoms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Bulk Disease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73%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74319"/>
              </p:ext>
            </p:extLst>
          </p:nvPr>
        </p:nvGraphicFramePr>
        <p:xfrm>
          <a:off x="16508494" y="6564729"/>
          <a:ext cx="13000832" cy="981449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05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9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</a:rPr>
                        <a:t>Table 2. Repeated Measures HRQL</a:t>
                      </a:r>
                      <a:r>
                        <a:rPr lang="en-US" sz="4400" b="1" baseline="0" dirty="0" smtClean="0">
                          <a:effectLst/>
                        </a:rPr>
                        <a:t> </a:t>
                      </a:r>
                      <a:r>
                        <a:rPr lang="en-US" sz="4400" b="1" dirty="0" smtClean="0">
                          <a:effectLst/>
                        </a:rPr>
                        <a:t>Model</a:t>
                      </a:r>
                      <a:endParaRPr lang="en-US" sz="4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 (95% CI)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806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Baseline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806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Cycle 2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(</a:t>
                      </a: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0.3, 4.6)</a:t>
                      </a:r>
                      <a:endParaRPr lang="en-US" sz="4400" b="1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806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Cycle 5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 (</a:t>
                      </a: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0.3, 5.3)</a:t>
                      </a:r>
                      <a:endParaRPr lang="en-US" sz="4400" b="1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806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End of therapy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 (</a:t>
                      </a: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7.9, 13.3)</a:t>
                      </a:r>
                      <a:endParaRPr lang="en-US" sz="4400" b="1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Rater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4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806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806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 (</a:t>
                      </a: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3.9, 7.2)</a:t>
                      </a:r>
                      <a:endParaRPr lang="en-US" sz="4400" b="1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US" sz="4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years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 (-</a:t>
                      </a: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1.5, -0.1)</a:t>
                      </a:r>
                      <a:endParaRPr lang="en-US" sz="4400" b="1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 (1.0, </a:t>
                      </a:r>
                      <a:r>
                        <a:rPr lang="en-US" sz="4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8.3)</a:t>
                      </a:r>
                      <a:endParaRPr lang="en-US" sz="4400" b="1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Non-White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7C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 (-</a:t>
                      </a: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2.8, 5.7)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A7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Non-Latino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6049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 (-0.3, 9.1)</a:t>
                      </a:r>
                      <a:endParaRPr lang="en-US" sz="4400" dirty="0" smtClean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anose="020B0604020202020204" pitchFamily="34" charset="0"/>
                          <a:ea typeface="等线"/>
                          <a:cs typeface="Arial" panose="020B0604020202020204" pitchFamily="34" charset="0"/>
                        </a:rPr>
                        <a:t>Bolding indicates p&lt;0.05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6049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 smtClean="0">
                        <a:effectLst/>
                        <a:latin typeface="Arial" panose="020B0604020202020204" pitchFamily="34" charset="0"/>
                        <a:ea typeface="等线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16552994" y="17155826"/>
            <a:ext cx="14541376" cy="661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defTabSz="2193925" eaLnBrk="0" hangingPunct="0">
              <a:tabLst>
                <a:tab pos="233363" algn="l"/>
              </a:tabLst>
              <a:defRPr/>
            </a:pPr>
            <a:r>
              <a:rPr lang="en-US" sz="4000" b="1" dirty="0" smtClean="0"/>
              <a:t>Model Interpretation: 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No </a:t>
            </a:r>
            <a:r>
              <a:rPr lang="en-US" sz="4000" dirty="0"/>
              <a:t>significant interaction between rater and time (Figure), so this was </a:t>
            </a:r>
            <a:r>
              <a:rPr lang="en-US" sz="4000" dirty="0" smtClean="0"/>
              <a:t>excluded </a:t>
            </a:r>
            <a:r>
              <a:rPr lang="en-US" sz="4000" dirty="0"/>
              <a:t>from the </a:t>
            </a:r>
            <a:r>
              <a:rPr lang="en-US" sz="4000" dirty="0" smtClean="0"/>
              <a:t>model</a:t>
            </a:r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Scores </a:t>
            </a:r>
            <a:r>
              <a:rPr lang="en-US" sz="4000" dirty="0"/>
              <a:t>improved slightly at time 2 </a:t>
            </a:r>
            <a:r>
              <a:rPr lang="en-US" sz="4000" dirty="0" smtClean="0"/>
              <a:t>and </a:t>
            </a:r>
            <a:r>
              <a:rPr lang="en-US" sz="4000" dirty="0"/>
              <a:t>3 </a:t>
            </a:r>
            <a:r>
              <a:rPr lang="en-US" sz="4000" dirty="0" smtClean="0"/>
              <a:t>compared </a:t>
            </a:r>
            <a:r>
              <a:rPr lang="en-US" sz="4000" dirty="0"/>
              <a:t>to baseline; larger improvements were seen by time </a:t>
            </a:r>
            <a:r>
              <a:rPr lang="en-US" sz="4000" dirty="0" smtClean="0"/>
              <a:t>4</a:t>
            </a:r>
            <a:endParaRPr lang="en-US" sz="1000" dirty="0" smtClean="0"/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/>
              <a:t>Children reported higher HRQL </a:t>
            </a:r>
            <a:r>
              <a:rPr lang="en-US" sz="4000" dirty="0" smtClean="0"/>
              <a:t>than </a:t>
            </a:r>
            <a:r>
              <a:rPr lang="en-US" sz="4000" dirty="0"/>
              <a:t>their parent </a:t>
            </a:r>
            <a:r>
              <a:rPr lang="en-US" sz="4000" dirty="0" smtClean="0"/>
              <a:t>proxies</a:t>
            </a:r>
            <a:endParaRPr lang="en-US" sz="1000" dirty="0" smtClean="0"/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Males </a:t>
            </a:r>
            <a:r>
              <a:rPr lang="en-US" sz="4000" dirty="0"/>
              <a:t>had higher HRQL than </a:t>
            </a:r>
            <a:r>
              <a:rPr lang="en-US" sz="4000" dirty="0" smtClean="0"/>
              <a:t>females</a:t>
            </a:r>
            <a:endParaRPr lang="en-US" sz="1000" dirty="0" smtClean="0"/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Older </a:t>
            </a:r>
            <a:r>
              <a:rPr lang="en-US" sz="4000" dirty="0"/>
              <a:t>age was associated with lower HRQL </a:t>
            </a:r>
            <a:endParaRPr lang="en-US" sz="1000" dirty="0" smtClean="0"/>
          </a:p>
          <a:p>
            <a:pPr defTabSz="2193925" eaLnBrk="0" hangingPunct="0">
              <a:spcAft>
                <a:spcPts val="1000"/>
              </a:spcAft>
              <a:buFontTx/>
              <a:buChar char="•"/>
              <a:tabLst>
                <a:tab pos="233363" algn="l"/>
              </a:tabLst>
              <a:defRPr/>
            </a:pPr>
            <a:r>
              <a:rPr lang="en-US" sz="4000" dirty="0" smtClean="0"/>
              <a:t>No </a:t>
            </a:r>
            <a:r>
              <a:rPr lang="en-US" sz="4000" dirty="0"/>
              <a:t>significant effect of race or ethnicity</a:t>
            </a:r>
            <a:endParaRPr lang="en-US" sz="4000" dirty="0" smtClean="0"/>
          </a:p>
          <a:p>
            <a:pPr defTabSz="2193925" eaLnBrk="0" hangingPunct="0">
              <a:spcAft>
                <a:spcPts val="600"/>
              </a:spcAft>
              <a:buFontTx/>
              <a:buChar char="•"/>
              <a:tabLst>
                <a:tab pos="233363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147"/>
          <p:cNvGrpSpPr>
            <a:grpSpLocks/>
          </p:cNvGrpSpPr>
          <p:nvPr/>
        </p:nvGrpSpPr>
        <p:grpSpPr bwMode="auto">
          <a:xfrm>
            <a:off x="15911184" y="5274607"/>
            <a:ext cx="14464136" cy="1124905"/>
            <a:chOff x="269" y="9806"/>
            <a:chExt cx="7526" cy="617"/>
          </a:xfrm>
          <a:solidFill>
            <a:srgbClr val="1A3A67"/>
          </a:solidFill>
        </p:grpSpPr>
        <p:sp>
          <p:nvSpPr>
            <p:cNvPr id="30" name="AutoShape 61"/>
            <p:cNvSpPr>
              <a:spLocks noChangeArrowheads="1"/>
            </p:cNvSpPr>
            <p:nvPr/>
          </p:nvSpPr>
          <p:spPr bwMode="auto">
            <a:xfrm>
              <a:off x="269" y="9806"/>
              <a:ext cx="7526" cy="617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4800"/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1133" y="9949"/>
              <a:ext cx="5443" cy="4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1426" tIns="45713" rIns="91426" bIns="45713">
              <a:spAutoFit/>
            </a:bodyPr>
            <a:lstStyle/>
            <a:p>
              <a:pPr algn="ctr" defTabSz="2193925">
                <a:spcBef>
                  <a:spcPct val="50000"/>
                </a:spcBef>
                <a:defRPr/>
              </a:pPr>
              <a:r>
                <a:rPr lang="en-US" sz="4800" b="1" dirty="0" smtClean="0">
                  <a:solidFill>
                    <a:schemeClr val="bg1"/>
                  </a:solidFill>
                </a:rPr>
                <a:t>Results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88324" y="39750413"/>
            <a:ext cx="14517053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/>
              <a:t>Funding: </a:t>
            </a:r>
            <a:r>
              <a:rPr lang="en-US" sz="4000" dirty="0"/>
              <a:t>NCTN Operations Center Grant </a:t>
            </a:r>
            <a:r>
              <a:rPr lang="en-US" sz="4000" dirty="0" smtClean="0"/>
              <a:t>U10CA180886; St</a:t>
            </a:r>
            <a:r>
              <a:rPr lang="en-US" sz="4000" dirty="0"/>
              <a:t>. </a:t>
            </a:r>
            <a:r>
              <a:rPr lang="en-US" sz="4000" dirty="0" err="1"/>
              <a:t>Baldrick’s</a:t>
            </a:r>
            <a:r>
              <a:rPr lang="en-US" sz="4000" dirty="0"/>
              <a:t> </a:t>
            </a:r>
            <a:r>
              <a:rPr lang="en-US" sz="4000" dirty="0" smtClean="0"/>
              <a:t>Foundation; </a:t>
            </a:r>
            <a:r>
              <a:rPr lang="en-US" sz="4000" dirty="0"/>
              <a:t>NCTN Statistics &amp; Data Center Grant U10CA 180899</a:t>
            </a:r>
          </a:p>
        </p:txBody>
      </p:sp>
    </p:spTree>
    <p:extLst>
      <p:ext uri="{BB962C8B-B14F-4D97-AF65-F5344CB8AC3E}">
        <p14:creationId xmlns:p14="http://schemas.microsoft.com/office/powerpoint/2010/main" val="198811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685</Words>
  <Application>Microsoft Office PowerPoint</Application>
  <PresentationFormat>Custom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等线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Kumar, Anita J.</dc:creator>
  <cp:lastModifiedBy>Navalekar, Rohini</cp:lastModifiedBy>
  <cp:revision>19</cp:revision>
  <cp:lastPrinted>2018-10-12T13:45:57Z</cp:lastPrinted>
  <dcterms:created xsi:type="dcterms:W3CDTF">2018-09-11T13:00:13Z</dcterms:created>
  <dcterms:modified xsi:type="dcterms:W3CDTF">2022-05-17T18:20:53Z</dcterms:modified>
</cp:coreProperties>
</file>